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1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06"/>
    <p:restoredTop sz="94694"/>
  </p:normalViewPr>
  <p:slideViewPr>
    <p:cSldViewPr snapToGrid="0" snapToObjects="1">
      <p:cViewPr varScale="1">
        <p:scale>
          <a:sx n="148" d="100"/>
          <a:sy n="148" d="100"/>
        </p:scale>
        <p:origin x="192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Field events for wheelchair users.</a:t>
            </a:r>
          </a:p>
          <a:p>
            <a:endParaRPr lang="en-GB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086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of the following: Sprint race, middle-distance race, long-distance race, relay race.</a:t>
            </a:r>
          </a:p>
          <a:p>
            <a:endParaRPr lang="en-GB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24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Two of the following: High jump, long jump, triple jump, discus, shot put, javelin and 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club throw.</a:t>
            </a:r>
            <a:endParaRPr lang="en-GB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418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Guide-runner.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31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Accept all suitable answers: Para athletics, cycling, 5-a-side football, goalball, swimming, rowing, judo, equestrian.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802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B.  The athlete must cross the line first.</a:t>
            </a:r>
            <a:endParaRPr lang="en-GB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865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Yes, both runner and guide-runner must complete the race.</a:t>
            </a:r>
            <a:endParaRPr lang="en-GB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470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Yes</a:t>
            </a:r>
            <a:endParaRPr lang="en-GB" baseline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330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non-stretch material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162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2BF3CE05-A4A8-5A40-8F00-4111CDD4A8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69A0888E-3302-3044-AF56-803830A1B4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3AB03AD8-6E17-2D44-A170-E2E9BDED84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7C5AE40E-BF7F-824F-B333-CE3C54B3FB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EFA0EAEB-8B91-8A44-A7B9-E1DCF81610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05E7456F-7367-5249-B22D-83052E8C75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1E41F5CA-6828-0E47-94CD-30690E6E61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young child jumping on a beach&#10;&#10;Description automatically generated">
            <a:extLst>
              <a:ext uri="{FF2B5EF4-FFF2-40B4-BE49-F238E27FC236}">
                <a16:creationId xmlns:a16="http://schemas.microsoft.com/office/drawing/2014/main" id="{029A030F-F8D1-9240-B9FF-D2C0114B36B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t="16893" b="44313"/>
          <a:stretch/>
        </p:blipFill>
        <p:spPr>
          <a:xfrm>
            <a:off x="0" y="2698750"/>
            <a:ext cx="9144000" cy="244475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B1FC1-8AC5-B949-92A9-8E33F9FB3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00CE75-80E1-6C47-8A6D-DD28870002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Let’s experience</a:t>
            </a:r>
            <a:br>
              <a:rPr lang="en-US"/>
            </a:br>
            <a:r>
              <a:rPr lang="en-US"/>
              <a:t>Para </a:t>
            </a:r>
            <a:r>
              <a:rPr lang="en-US" dirty="0"/>
              <a:t>athletics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BE0399-3E4F-3E48-A7BA-87DCF12275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3" y="4475564"/>
            <a:ext cx="1504514" cy="192360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5DB4CC-15A1-7445-856C-1D1ABC6EBC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/>
              <a:t>AGE group: 13-18 years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608E81-8E41-3E41-A8FA-3CDC299D62F5}"/>
              </a:ext>
            </a:extLst>
          </p:cNvPr>
          <p:cNvSpPr txBox="1"/>
          <p:nvPr/>
        </p:nvSpPr>
        <p:spPr>
          <a:xfrm>
            <a:off x="532187" y="4779421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Wagner Meier</a:t>
            </a:r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C498AE34-10F2-894D-8655-74B563E28526}"/>
              </a:ext>
            </a:extLst>
          </p:cNvPr>
          <p:cNvSpPr txBox="1">
            <a:spLocks/>
          </p:cNvSpPr>
          <p:nvPr/>
        </p:nvSpPr>
        <p:spPr>
          <a:xfrm>
            <a:off x="532187" y="1010995"/>
            <a:ext cx="3924151" cy="92333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ts val="4600"/>
              </a:lnSpc>
              <a:spcBef>
                <a:spcPts val="750"/>
              </a:spcBef>
              <a:buFontTx/>
              <a:buNone/>
              <a:defRPr lang="en-GB" sz="38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en-GB" sz="3200" dirty="0">
                <a:solidFill>
                  <a:srgbClr val="FFFFFF"/>
                </a:solidFill>
              </a:rPr>
              <a:t>Let’s experience</a:t>
            </a:r>
            <a:br>
              <a:rPr lang="en-GB" sz="3200" dirty="0">
                <a:solidFill>
                  <a:srgbClr val="FFFFFF"/>
                </a:solidFill>
              </a:rPr>
            </a:br>
            <a:r>
              <a:rPr lang="en-GB" sz="3200" dirty="0">
                <a:solidFill>
                  <a:srgbClr val="FFFFFF"/>
                </a:solidFill>
              </a:rPr>
              <a:t>Para Athletics</a:t>
            </a:r>
          </a:p>
        </p:txBody>
      </p:sp>
      <p:sp>
        <p:nvSpPr>
          <p:cNvPr id="17" name="Text Placeholder 20">
            <a:extLst>
              <a:ext uri="{FF2B5EF4-FFF2-40B4-BE49-F238E27FC236}">
                <a16:creationId xmlns:a16="http://schemas.microsoft.com/office/drawing/2014/main" id="{1B14395C-7D4E-384F-A0A2-5BCF9B3DAB1F}"/>
              </a:ext>
            </a:extLst>
          </p:cNvPr>
          <p:cNvSpPr txBox="1">
            <a:spLocks/>
          </p:cNvSpPr>
          <p:nvPr/>
        </p:nvSpPr>
        <p:spPr>
          <a:xfrm>
            <a:off x="532187" y="2037913"/>
            <a:ext cx="2315121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en-GB" sz="20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</a:rPr>
              <a:t>Evaluation Quiz</a:t>
            </a:r>
          </a:p>
        </p:txBody>
      </p:sp>
    </p:spTree>
    <p:extLst>
      <p:ext uri="{BB962C8B-B14F-4D97-AF65-F5344CB8AC3E}">
        <p14:creationId xmlns:p14="http://schemas.microsoft.com/office/powerpoint/2010/main" val="1357721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young child jumping on a beach&#10;&#10;Description automatically generated">
            <a:extLst>
              <a:ext uri="{FF2B5EF4-FFF2-40B4-BE49-F238E27FC236}">
                <a16:creationId xmlns:a16="http://schemas.microsoft.com/office/drawing/2014/main" id="{CC954B66-3D9C-374B-8EE3-4DC54EA2E5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889" t="662" r="22544" b="18172"/>
          <a:stretch/>
        </p:blipFill>
        <p:spPr>
          <a:xfrm>
            <a:off x="4753349" y="1079999"/>
            <a:ext cx="3851999" cy="333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609621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What is a tether made from?</a:t>
            </a:r>
          </a:p>
          <a:p>
            <a:pPr marL="0" indent="0">
              <a:lnSpc>
                <a:spcPts val="2500"/>
              </a:lnSpc>
              <a:buNone/>
            </a:pPr>
            <a:endParaRPr lang="en-US" b="1" dirty="0">
              <a:solidFill>
                <a:srgbClr val="EE334E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141006" y="4193955"/>
            <a:ext cx="14510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250402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Which events did Para athletes compete in during the first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Paralympic Games?</a:t>
            </a:r>
          </a:p>
        </p:txBody>
      </p:sp>
      <p:pic>
        <p:nvPicPr>
          <p:cNvPr id="8" name="Picture Placeholder 7" descr="A vintage photo of a city street&#10;&#10;Description automatically generated">
            <a:extLst>
              <a:ext uri="{FF2B5EF4-FFF2-40B4-BE49-F238E27FC236}">
                <a16:creationId xmlns:a16="http://schemas.microsoft.com/office/drawing/2014/main" id="{FC5134E3-1D23-624E-90A1-8E4F90A6B44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507" b="507"/>
          <a:stretch>
            <a:fillRect/>
          </a:stretch>
        </p:blipFill>
        <p:spPr/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6647069" y="4194381"/>
            <a:ext cx="194476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Italian Institute for Disabled Workers</a:t>
            </a:r>
          </a:p>
        </p:txBody>
      </p:sp>
    </p:spTree>
    <p:extLst>
      <p:ext uri="{BB962C8B-B14F-4D97-AF65-F5344CB8AC3E}">
        <p14:creationId xmlns:p14="http://schemas.microsoft.com/office/powerpoint/2010/main" val="176592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Name two track events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that are contested </a:t>
            </a:r>
            <a:r>
              <a:rPr lang="en-US" b="1">
                <a:solidFill>
                  <a:srgbClr val="EE334E"/>
                </a:solidFill>
              </a:rPr>
              <a:t>at </a:t>
            </a:r>
            <a:br>
              <a:rPr lang="en-US" b="1">
                <a:solidFill>
                  <a:srgbClr val="EE334E"/>
                </a:solidFill>
              </a:rPr>
            </a:br>
            <a:r>
              <a:rPr lang="en-US" b="1">
                <a:solidFill>
                  <a:srgbClr val="EE334E"/>
                </a:solidFill>
              </a:rPr>
              <a:t>the Paralympic </a:t>
            </a:r>
            <a:r>
              <a:rPr lang="en-US" b="1" dirty="0">
                <a:solidFill>
                  <a:srgbClr val="EE334E"/>
                </a:solidFill>
              </a:rPr>
              <a:t>Games.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pic>
        <p:nvPicPr>
          <p:cNvPr id="11" name="Picture Placeholder 10" descr="A person riding on the back of a bicycle&#10;&#10;Description automatically generated">
            <a:extLst>
              <a:ext uri="{FF2B5EF4-FFF2-40B4-BE49-F238E27FC236}">
                <a16:creationId xmlns:a16="http://schemas.microsoft.com/office/drawing/2014/main" id="{C776AEEA-C6E8-C743-9334-88175E0A2DD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531" r="11531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664912" y="4194381"/>
            <a:ext cx="93487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Wagner Meier</a:t>
            </a:r>
          </a:p>
        </p:txBody>
      </p:sp>
    </p:spTree>
    <p:extLst>
      <p:ext uri="{BB962C8B-B14F-4D97-AF65-F5344CB8AC3E}">
        <p14:creationId xmlns:p14="http://schemas.microsoft.com/office/powerpoint/2010/main" val="125077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sport, water, court, player&#10;&#10;Description automatically generated">
            <a:extLst>
              <a:ext uri="{FF2B5EF4-FFF2-40B4-BE49-F238E27FC236}">
                <a16:creationId xmlns:a16="http://schemas.microsoft.com/office/drawing/2014/main" id="{EEA50332-3FEA-F54A-921D-174921DFB2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909" r="10909"/>
          <a:stretch/>
        </p:blipFill>
        <p:spPr>
          <a:xfrm>
            <a:off x="4753349" y="1087532"/>
            <a:ext cx="3851999" cy="3329826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Name two field events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that are contested at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the Paralympic Games.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148744" y="4185914"/>
            <a:ext cx="145103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239961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8E22DCD-57C0-0E42-9CCC-308C7E26D7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583" t="17939" r="128" b="2487"/>
          <a:stretch/>
        </p:blipFill>
        <p:spPr>
          <a:xfrm>
            <a:off x="4753348" y="1071471"/>
            <a:ext cx="3851999" cy="333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What is the name given to someone who assists a runner with a vision impairment?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4761815" y="4184760"/>
            <a:ext cx="13548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</p:spTree>
    <p:extLst>
      <p:ext uri="{BB962C8B-B14F-4D97-AF65-F5344CB8AC3E}">
        <p14:creationId xmlns:p14="http://schemas.microsoft.com/office/powerpoint/2010/main" val="130026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Name three other summer sports contested by athletes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with vision impairment at Paralympic Games.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pic>
        <p:nvPicPr>
          <p:cNvPr id="10" name="Picture Placeholder 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E215C490-FD2D-7F47-BBF6-B4CA11A66AB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7192" b="26546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058977" y="4194381"/>
            <a:ext cx="15408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Anthony Edgar for OIS/IOC</a:t>
            </a:r>
          </a:p>
        </p:txBody>
      </p:sp>
    </p:spTree>
    <p:extLst>
      <p:ext uri="{BB962C8B-B14F-4D97-AF65-F5344CB8AC3E}">
        <p14:creationId xmlns:p14="http://schemas.microsoft.com/office/powerpoint/2010/main" val="92828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E6BDC0-35FE-084A-B900-BAD910338C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7" y="1260000"/>
            <a:ext cx="4063919" cy="3157358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GB" b="1" dirty="0">
                <a:solidFill>
                  <a:srgbClr val="EE334E"/>
                </a:solidFill>
              </a:rPr>
              <a:t>At the finish of an event, when accompanied by a guide-runner, who must cross the line first?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Both must cross the line at the same time.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The athlete must cross the line first.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GB" sz="1400" dirty="0"/>
              <a:t>The guide-runner must cross the line first.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5981B-AAFE-574D-AA71-02787CF412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3C98305-1F9B-014C-8D0F-757B5091B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0FA443C-9F81-FE4C-B641-3665A6D9300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GB" dirty="0"/>
              <a:t>Para athletics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D775F35-ECE7-3040-BF7A-6F238B582405}"/>
              </a:ext>
            </a:extLst>
          </p:cNvPr>
          <p:cNvSpPr txBox="1">
            <a:spLocks/>
          </p:cNvSpPr>
          <p:nvPr/>
        </p:nvSpPr>
        <p:spPr>
          <a:xfrm>
            <a:off x="6860575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 defTabSz="685800" rtl="0" eaLnBrk="1" latinLnBrk="0" hangingPunct="1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kern="1200" cap="all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12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738B11A-1662-5241-A92F-22A0A888D748}"/>
              </a:ext>
            </a:extLst>
          </p:cNvPr>
          <p:cNvGrpSpPr/>
          <p:nvPr/>
        </p:nvGrpSpPr>
        <p:grpSpPr>
          <a:xfrm>
            <a:off x="4739640" y="1079999"/>
            <a:ext cx="3860143" cy="3337200"/>
            <a:chOff x="4739640" y="1079999"/>
            <a:chExt cx="3860143" cy="3337200"/>
          </a:xfrm>
        </p:grpSpPr>
        <p:pic>
          <p:nvPicPr>
            <p:cNvPr id="11" name="Picture 10" descr="A female athlete with guide runner">
              <a:extLst>
                <a:ext uri="{FF2B5EF4-FFF2-40B4-BE49-F238E27FC236}">
                  <a16:creationId xmlns:a16="http://schemas.microsoft.com/office/drawing/2014/main" id="{03C8AB9B-AFEA-0241-BA37-435EE08355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5000" b="20971"/>
            <a:stretch/>
          </p:blipFill>
          <p:spPr>
            <a:xfrm>
              <a:off x="4739640" y="1079999"/>
              <a:ext cx="3860127" cy="3337200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4D6A49-0432-6D4F-8562-3FFB0059E548}"/>
                </a:ext>
              </a:extLst>
            </p:cNvPr>
            <p:cNvSpPr txBox="1"/>
            <p:nvPr/>
          </p:nvSpPr>
          <p:spPr>
            <a:xfrm>
              <a:off x="7091037" y="4194381"/>
              <a:ext cx="15087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GB" sz="800" dirty="0">
                  <a:solidFill>
                    <a:schemeClr val="bg1"/>
                  </a:solidFill>
                </a:rPr>
                <a:t>© Francois Nel/Getty Images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053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group of people playing football on a court&#10;&#10;Description automatically generated">
            <a:extLst>
              <a:ext uri="{FF2B5EF4-FFF2-40B4-BE49-F238E27FC236}">
                <a16:creationId xmlns:a16="http://schemas.microsoft.com/office/drawing/2014/main" id="{9F0B951C-AE3E-3B40-AAE0-0C66619CA5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5485" b="9710"/>
          <a:stretch/>
        </p:blipFill>
        <p:spPr>
          <a:xfrm>
            <a:off x="4747768" y="1087532"/>
            <a:ext cx="3851999" cy="3329826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Does the guide-runner have to cross the line for the performance of the runner to be </a:t>
            </a:r>
            <a:r>
              <a:rPr lang="en-US" b="1" dirty="0" err="1">
                <a:solidFill>
                  <a:srgbClr val="EE334E"/>
                </a:solidFill>
              </a:rPr>
              <a:t>recognised</a:t>
            </a:r>
            <a:r>
              <a:rPr lang="en-US" b="1" dirty="0">
                <a:solidFill>
                  <a:srgbClr val="EE334E"/>
                </a:solidFill>
              </a:rPr>
              <a:t>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148745" y="4194381"/>
            <a:ext cx="145103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 </a:t>
            </a:r>
            <a:r>
              <a:rPr lang="en-GB" sz="800" dirty="0" err="1">
                <a:solidFill>
                  <a:schemeClr val="bg1"/>
                </a:solidFill>
              </a:rPr>
              <a:t>Tielemans</a:t>
            </a:r>
            <a:r>
              <a:rPr lang="en-GB" sz="800" dirty="0">
                <a:solidFill>
                  <a:schemeClr val="bg1"/>
                </a:solidFill>
              </a:rPr>
              <a:t> for OIS/IOC</a:t>
            </a:r>
          </a:p>
        </p:txBody>
      </p:sp>
    </p:spTree>
    <p:extLst>
      <p:ext uri="{BB962C8B-B14F-4D97-AF65-F5344CB8AC3E}">
        <p14:creationId xmlns:p14="http://schemas.microsoft.com/office/powerpoint/2010/main" val="66071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with a football ball&#10;&#10;Description automatically generated">
            <a:extLst>
              <a:ext uri="{FF2B5EF4-FFF2-40B4-BE49-F238E27FC236}">
                <a16:creationId xmlns:a16="http://schemas.microsoft.com/office/drawing/2014/main" id="{65A46F64-A07A-124D-92F3-B313CFCFBB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31" r="-30" b="15419"/>
          <a:stretch/>
        </p:blipFill>
        <p:spPr>
          <a:xfrm>
            <a:off x="4753349" y="1079999"/>
            <a:ext cx="3851999" cy="3337200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Can guide-runners provide verbal instructions to their runner?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45117"/>
            <a:ext cx="4332567" cy="235449"/>
          </a:xfrm>
        </p:spPr>
        <p:txBody>
          <a:bodyPr/>
          <a:lstStyle/>
          <a:p>
            <a:r>
              <a:rPr lang="en-US" dirty="0"/>
              <a:t>Para athletics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C9E3FAE-2AF0-F14C-820E-0E16ED35C33D}"/>
              </a:ext>
            </a:extLst>
          </p:cNvPr>
          <p:cNvSpPr txBox="1"/>
          <p:nvPr/>
        </p:nvSpPr>
        <p:spPr>
          <a:xfrm>
            <a:off x="7428093" y="4193955"/>
            <a:ext cx="117211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</a:t>
            </a:r>
          </a:p>
        </p:txBody>
      </p:sp>
    </p:spTree>
    <p:extLst>
      <p:ext uri="{BB962C8B-B14F-4D97-AF65-F5344CB8AC3E}">
        <p14:creationId xmlns:p14="http://schemas.microsoft.com/office/powerpoint/2010/main" val="34884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93026D-8EBF-A64F-859E-9D1BE038A6E6}" vid="{393D9522-9CA4-3248-BAA0-4BADA92C5D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167</TotalTime>
  <Words>441</Words>
  <Application>Microsoft Macintosh PowerPoint</Application>
  <PresentationFormat>On-screen Show (16:9)</PresentationFormat>
  <Paragraphs>73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Let's Experience Para Athletics Evaluation Quiz</dc:title>
  <dc:subject>T2 U5</dc:subject>
  <dc:creator>International Paralympic Committee</dc:creator>
  <cp:keywords/>
  <dc:description/>
  <cp:lastModifiedBy>Carla Martin</cp:lastModifiedBy>
  <cp:revision>31</cp:revision>
  <dcterms:created xsi:type="dcterms:W3CDTF">2020-09-29T12:55:14Z</dcterms:created>
  <dcterms:modified xsi:type="dcterms:W3CDTF">2020-11-10T12:13:31Z</dcterms:modified>
  <cp:category/>
</cp:coreProperties>
</file>